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verage"/>
      <p:regular r:id="rId14"/>
    </p:embeddedFont>
    <p:embeddedFont>
      <p:font typeface="Lexend"/>
      <p:regular r:id="rId15"/>
      <p:bold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exend-regular.fntdata"/><Relationship Id="rId14" Type="http://schemas.openxmlformats.org/officeDocument/2006/relationships/font" Target="fonts/Average-regular.fntdata"/><Relationship Id="rId17" Type="http://schemas.openxmlformats.org/officeDocument/2006/relationships/font" Target="fonts/Oswald-regular.fntdata"/><Relationship Id="rId16" Type="http://schemas.openxmlformats.org/officeDocument/2006/relationships/font" Target="fonts/Lexen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57620a7ef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57620a7ef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55e9e88f6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55e9e88f6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57620a7ef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57620a7ef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57620a7ef2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57620a7ef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57620a7ef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57620a7ef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57620a7ef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57620a7ef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49b6bbfb1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49b6bbfb1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Lexend"/>
              <a:buChar char="●"/>
              <a:defRPr sz="2000">
                <a:latin typeface="Lexend"/>
                <a:ea typeface="Lexend"/>
                <a:cs typeface="Lexend"/>
                <a:sym typeface="Lexend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Lexend"/>
              <a:buChar char="○"/>
              <a:defRPr sz="1600">
                <a:latin typeface="Lexend"/>
                <a:ea typeface="Lexend"/>
                <a:cs typeface="Lexend"/>
                <a:sym typeface="Lexend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Lexend"/>
              <a:buChar char="■"/>
              <a:defRPr sz="1600">
                <a:latin typeface="Lexend"/>
                <a:ea typeface="Lexend"/>
                <a:cs typeface="Lexend"/>
                <a:sym typeface="Lexend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Lexend"/>
              <a:buChar char="●"/>
              <a:defRPr sz="1600">
                <a:latin typeface="Lexend"/>
                <a:ea typeface="Lexend"/>
                <a:cs typeface="Lexend"/>
                <a:sym typeface="Lexend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Lexend"/>
              <a:buChar char="○"/>
              <a:defRPr sz="1600">
                <a:latin typeface="Lexend"/>
                <a:ea typeface="Lexend"/>
                <a:cs typeface="Lexend"/>
                <a:sym typeface="Lexend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Lexend"/>
              <a:buChar char="■"/>
              <a:defRPr sz="1600">
                <a:latin typeface="Lexend"/>
                <a:ea typeface="Lexend"/>
                <a:cs typeface="Lexend"/>
                <a:sym typeface="Lexend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Lexend"/>
              <a:buChar char="●"/>
              <a:defRPr sz="1600">
                <a:latin typeface="Lexend"/>
                <a:ea typeface="Lexend"/>
                <a:cs typeface="Lexend"/>
                <a:sym typeface="Lexend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Lexend"/>
              <a:buChar char="○"/>
              <a:defRPr sz="1600">
                <a:latin typeface="Lexend"/>
                <a:ea typeface="Lexend"/>
                <a:cs typeface="Lexend"/>
                <a:sym typeface="Lexend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Lexend"/>
              <a:buChar char="■"/>
              <a:defRPr sz="16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Lexend"/>
              <a:buChar char="●"/>
              <a:defRPr sz="20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302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exend"/>
              <a:buChar char="○"/>
              <a:defRPr sz="16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302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exend"/>
              <a:buChar char="■"/>
              <a:defRPr sz="16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302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exend"/>
              <a:buChar char="●"/>
              <a:defRPr sz="16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302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exend"/>
              <a:buChar char="○"/>
              <a:defRPr sz="16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302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exend"/>
              <a:buChar char="■"/>
              <a:defRPr sz="16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302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exend"/>
              <a:buChar char="●"/>
              <a:defRPr sz="16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302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exend"/>
              <a:buChar char="○"/>
              <a:defRPr sz="16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302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exend"/>
              <a:buChar char="■"/>
              <a:defRPr sz="16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png"/><Relationship Id="rId10" Type="http://schemas.openxmlformats.org/officeDocument/2006/relationships/image" Target="../media/image11.png"/><Relationship Id="rId13" Type="http://schemas.openxmlformats.org/officeDocument/2006/relationships/image" Target="../media/image6.png"/><Relationship Id="rId1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9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5.png"/><Relationship Id="rId8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624350"/>
            <a:ext cx="7801500" cy="1730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300"/>
              <a:t>LiDAR-based Canopy Cover prediction</a:t>
            </a:r>
            <a:endParaRPr sz="43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5"/>
            <a:ext cx="7801500" cy="17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5C99F"/>
                </a:solidFill>
              </a:rPr>
              <a:t>July 5</a:t>
            </a:r>
            <a:r>
              <a:rPr lang="es">
                <a:solidFill>
                  <a:srgbClr val="E5C99F"/>
                </a:solidFill>
              </a:rPr>
              <a:t>th Update</a:t>
            </a:r>
            <a:endParaRPr>
              <a:solidFill>
                <a:srgbClr val="E5C99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Alejandro Donaire</a:t>
            </a:r>
            <a:br>
              <a:rPr lang="es" sz="1800"/>
            </a:br>
            <a:r>
              <a:rPr lang="es" sz="1800"/>
              <a:t>Èric Sánchez</a:t>
            </a:r>
            <a:br>
              <a:rPr lang="es" sz="1800"/>
            </a:br>
            <a:r>
              <a:rPr lang="es" sz="1800"/>
              <a:t>Pau Ventura</a:t>
            </a:r>
            <a:endParaRPr sz="180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2750" y="152400"/>
            <a:ext cx="518850" cy="553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Tree-Tops algorithm </a:t>
            </a:r>
            <a:r>
              <a:rPr lang="es"/>
              <a:t>completed</a:t>
            </a:r>
            <a:r>
              <a:rPr lang="es"/>
              <a:t> and improved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490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Locates </a:t>
            </a:r>
            <a:r>
              <a:rPr b="1" lang="es"/>
              <a:t>local maximums</a:t>
            </a:r>
            <a:r>
              <a:rPr lang="es"/>
              <a:t> according to a radius</a:t>
            </a:r>
            <a:br>
              <a:rPr lang="es"/>
            </a:b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In a XGB model trained only with </a:t>
            </a:r>
            <a:r>
              <a:rPr b="1" lang="es"/>
              <a:t>1 block</a:t>
            </a:r>
            <a:r>
              <a:rPr lang="es"/>
              <a:t> the feature ranks pretty low, which means </a:t>
            </a:r>
            <a:r>
              <a:rPr b="1" lang="es"/>
              <a:t>not important</a:t>
            </a:r>
            <a:br>
              <a:rPr lang="es"/>
            </a:b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It could be more important in future models trained with </a:t>
            </a:r>
            <a:r>
              <a:rPr b="1" lang="es"/>
              <a:t>more blocks</a:t>
            </a:r>
            <a:endParaRPr b="1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979" y="1281012"/>
            <a:ext cx="3478674" cy="31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5758125" y="1716650"/>
            <a:ext cx="431400" cy="150900"/>
          </a:xfrm>
          <a:prstGeom prst="ellipse">
            <a:avLst/>
          </a:prstGeom>
          <a:noFill/>
          <a:ln cap="flat" cmpd="sng" w="38100">
            <a:solidFill>
              <a:srgbClr val="CC00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6535925" y="1998450"/>
            <a:ext cx="431400" cy="150900"/>
          </a:xfrm>
          <a:prstGeom prst="ellipse">
            <a:avLst/>
          </a:prstGeom>
          <a:noFill/>
          <a:ln cap="flat" cmpd="sng" w="38100">
            <a:solidFill>
              <a:srgbClr val="CC00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6386425" y="1363700"/>
            <a:ext cx="431400" cy="150900"/>
          </a:xfrm>
          <a:prstGeom prst="ellipse">
            <a:avLst/>
          </a:prstGeom>
          <a:noFill/>
          <a:ln cap="flat" cmpd="sng" w="38100">
            <a:solidFill>
              <a:srgbClr val="CC00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7423025" y="1623925"/>
            <a:ext cx="431400" cy="150900"/>
          </a:xfrm>
          <a:prstGeom prst="ellipse">
            <a:avLst/>
          </a:prstGeom>
          <a:noFill/>
          <a:ln cap="flat" cmpd="sng" w="38100">
            <a:solidFill>
              <a:srgbClr val="CC00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7963625" y="2045875"/>
            <a:ext cx="431400" cy="150900"/>
          </a:xfrm>
          <a:prstGeom prst="ellipse">
            <a:avLst/>
          </a:prstGeom>
          <a:noFill/>
          <a:ln cap="flat" cmpd="sng" w="38100">
            <a:solidFill>
              <a:srgbClr val="CC00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2142275"/>
            <a:ext cx="85206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600"/>
              <a:t>Cluster execution</a:t>
            </a:r>
            <a:endParaRPr sz="4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Python script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230100" y="1152475"/>
            <a:ext cx="868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Adapted the current notebook code to be executed in the cluster.</a:t>
            </a:r>
            <a:endParaRPr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Parallel preprocessing of the blocks and </a:t>
            </a:r>
            <a:r>
              <a:rPr lang="es"/>
              <a:t>training of the XGB model.</a:t>
            </a:r>
            <a:endParaRPr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Metrics to check each part’s time and RAM usage.</a:t>
            </a:r>
            <a:endParaRPr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Training the model with blocks multiples of 24.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Python script, parallel-processing approach 1</a:t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1441275" y="1705150"/>
            <a:ext cx="736500" cy="709800"/>
          </a:xfrm>
          <a:prstGeom prst="ellipse">
            <a:avLst/>
          </a:prstGeom>
          <a:solidFill>
            <a:srgbClr val="E0E0E0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700" y="177370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/>
          <p:nvPr/>
        </p:nvSpPr>
        <p:spPr>
          <a:xfrm>
            <a:off x="1441275" y="2743550"/>
            <a:ext cx="736500" cy="709800"/>
          </a:xfrm>
          <a:prstGeom prst="ellipse">
            <a:avLst/>
          </a:prstGeom>
          <a:solidFill>
            <a:srgbClr val="E0E0E0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700" y="281210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/>
          <p:nvPr/>
        </p:nvSpPr>
        <p:spPr>
          <a:xfrm>
            <a:off x="1441800" y="3781950"/>
            <a:ext cx="736500" cy="709800"/>
          </a:xfrm>
          <a:prstGeom prst="ellipse">
            <a:avLst/>
          </a:prstGeom>
          <a:solidFill>
            <a:srgbClr val="E0E0E0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225" y="385050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/>
          <p:nvPr/>
        </p:nvSpPr>
        <p:spPr>
          <a:xfrm>
            <a:off x="3218775" y="1511300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3218775" y="2558375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3218775" y="3605450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" name="Google Shape;99;p17"/>
          <p:cNvCxnSpPr>
            <a:stCxn id="90" idx="6"/>
            <a:endCxn id="96" idx="1"/>
          </p:cNvCxnSpPr>
          <p:nvPr/>
        </p:nvCxnSpPr>
        <p:spPr>
          <a:xfrm flipH="1" rot="10800000">
            <a:off x="2177775" y="1866250"/>
            <a:ext cx="1041000" cy="193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0" name="Google Shape;100;p17"/>
          <p:cNvCxnSpPr>
            <a:stCxn id="92" idx="6"/>
            <a:endCxn id="97" idx="1"/>
          </p:cNvCxnSpPr>
          <p:nvPr/>
        </p:nvCxnSpPr>
        <p:spPr>
          <a:xfrm flipH="1" rot="10800000">
            <a:off x="2177775" y="2913350"/>
            <a:ext cx="1041000" cy="18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1" name="Google Shape;101;p17"/>
          <p:cNvCxnSpPr>
            <a:stCxn id="94" idx="6"/>
            <a:endCxn id="98" idx="1"/>
          </p:cNvCxnSpPr>
          <p:nvPr/>
        </p:nvCxnSpPr>
        <p:spPr>
          <a:xfrm flipH="1" rot="10800000">
            <a:off x="2178300" y="3960450"/>
            <a:ext cx="1040400" cy="1764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2" name="Google Shape;102;p17"/>
          <p:cNvSpPr/>
          <p:nvPr/>
        </p:nvSpPr>
        <p:spPr>
          <a:xfrm>
            <a:off x="4996275" y="1511300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4996275" y="2558375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4996275" y="3605450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" name="Google Shape;105;p17"/>
          <p:cNvCxnSpPr>
            <a:endCxn id="102" idx="1"/>
          </p:cNvCxnSpPr>
          <p:nvPr/>
        </p:nvCxnSpPr>
        <p:spPr>
          <a:xfrm flipH="1" rot="10800000">
            <a:off x="3955275" y="1866200"/>
            <a:ext cx="1041000" cy="193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6" name="Google Shape;106;p17"/>
          <p:cNvCxnSpPr>
            <a:endCxn id="103" idx="1"/>
          </p:cNvCxnSpPr>
          <p:nvPr/>
        </p:nvCxnSpPr>
        <p:spPr>
          <a:xfrm flipH="1" rot="10800000">
            <a:off x="3955275" y="2913275"/>
            <a:ext cx="1041000" cy="18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7" name="Google Shape;107;p17"/>
          <p:cNvCxnSpPr>
            <a:endCxn id="104" idx="1"/>
          </p:cNvCxnSpPr>
          <p:nvPr/>
        </p:nvCxnSpPr>
        <p:spPr>
          <a:xfrm flipH="1" rot="10800000">
            <a:off x="3955875" y="3960350"/>
            <a:ext cx="1040400" cy="1764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8" name="Google Shape;108;p17"/>
          <p:cNvSpPr/>
          <p:nvPr/>
        </p:nvSpPr>
        <p:spPr>
          <a:xfrm>
            <a:off x="6773775" y="1511300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6773775" y="2558375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6773775" y="3605450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7"/>
          <p:cNvCxnSpPr>
            <a:endCxn id="108" idx="1"/>
          </p:cNvCxnSpPr>
          <p:nvPr/>
        </p:nvCxnSpPr>
        <p:spPr>
          <a:xfrm flipH="1" rot="10800000">
            <a:off x="5732775" y="1866200"/>
            <a:ext cx="1041000" cy="193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2" name="Google Shape;112;p17"/>
          <p:cNvCxnSpPr>
            <a:endCxn id="109" idx="1"/>
          </p:cNvCxnSpPr>
          <p:nvPr/>
        </p:nvCxnSpPr>
        <p:spPr>
          <a:xfrm flipH="1" rot="10800000">
            <a:off x="5732775" y="2913275"/>
            <a:ext cx="1041000" cy="18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3" name="Google Shape;113;p17"/>
          <p:cNvCxnSpPr>
            <a:endCxn id="110" idx="1"/>
          </p:cNvCxnSpPr>
          <p:nvPr/>
        </p:nvCxnSpPr>
        <p:spPr>
          <a:xfrm flipH="1" rot="10800000">
            <a:off x="5733375" y="3960350"/>
            <a:ext cx="1040400" cy="1764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Python script, parallel-processing approach 2</a:t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1679300" y="1768350"/>
            <a:ext cx="736500" cy="709800"/>
          </a:xfrm>
          <a:prstGeom prst="ellipse">
            <a:avLst/>
          </a:prstGeom>
          <a:solidFill>
            <a:srgbClr val="E0E0E0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725" y="183690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/>
          <p:nvPr/>
        </p:nvSpPr>
        <p:spPr>
          <a:xfrm>
            <a:off x="1679300" y="2806750"/>
            <a:ext cx="736500" cy="709800"/>
          </a:xfrm>
          <a:prstGeom prst="ellipse">
            <a:avLst/>
          </a:prstGeom>
          <a:solidFill>
            <a:srgbClr val="E0E0E0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725" y="287530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/>
          <p:nvPr/>
        </p:nvSpPr>
        <p:spPr>
          <a:xfrm>
            <a:off x="1679825" y="3845150"/>
            <a:ext cx="736500" cy="709800"/>
          </a:xfrm>
          <a:prstGeom prst="ellipse">
            <a:avLst/>
          </a:prstGeom>
          <a:solidFill>
            <a:srgbClr val="E0E0E0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250" y="391370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/>
          <p:nvPr/>
        </p:nvSpPr>
        <p:spPr>
          <a:xfrm>
            <a:off x="4512400" y="1759675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4512400" y="2806750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4512400" y="3853825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18"/>
          <p:cNvCxnSpPr>
            <a:stCxn id="119" idx="6"/>
            <a:endCxn id="125" idx="1"/>
          </p:cNvCxnSpPr>
          <p:nvPr/>
        </p:nvCxnSpPr>
        <p:spPr>
          <a:xfrm flipH="1" rot="10800000">
            <a:off x="2415800" y="2114550"/>
            <a:ext cx="2096700" cy="8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9" name="Google Shape;129;p18"/>
          <p:cNvCxnSpPr>
            <a:stCxn id="121" idx="6"/>
            <a:endCxn id="126" idx="1"/>
          </p:cNvCxnSpPr>
          <p:nvPr/>
        </p:nvCxnSpPr>
        <p:spPr>
          <a:xfrm>
            <a:off x="2415800" y="3161650"/>
            <a:ext cx="20967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30" name="Google Shape;130;p18"/>
          <p:cNvCxnSpPr>
            <a:stCxn id="123" idx="6"/>
            <a:endCxn id="127" idx="1"/>
          </p:cNvCxnSpPr>
          <p:nvPr/>
        </p:nvCxnSpPr>
        <p:spPr>
          <a:xfrm>
            <a:off x="2416325" y="4200050"/>
            <a:ext cx="2096100" cy="8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31" name="Google Shape;131;p18"/>
          <p:cNvSpPr/>
          <p:nvPr/>
        </p:nvSpPr>
        <p:spPr>
          <a:xfrm>
            <a:off x="5248900" y="1759675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5248900" y="2806750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5248900" y="3853825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5985400" y="1759675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5985400" y="2806750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5985400" y="3853825"/>
            <a:ext cx="736500" cy="7098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Prediction script</a:t>
            </a:r>
            <a:endParaRPr/>
          </a:p>
        </p:txBody>
      </p:sp>
      <p:sp>
        <p:nvSpPr>
          <p:cNvPr id="142" name="Google Shape;14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Allows testing the model in different </a:t>
            </a:r>
            <a:r>
              <a:rPr lang="es"/>
              <a:t>environments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Uses Diverse10 Dataset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Allows Block prediction comparison</a:t>
            </a: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9450" y="2527574"/>
            <a:ext cx="2338382" cy="21637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 txBox="1"/>
          <p:nvPr/>
        </p:nvSpPr>
        <p:spPr>
          <a:xfrm>
            <a:off x="891250" y="3092441"/>
            <a:ext cx="4487700" cy="14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1385" y="2999601"/>
            <a:ext cx="908680" cy="508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7770" y="2914278"/>
            <a:ext cx="821761" cy="47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40917" y="3012614"/>
            <a:ext cx="908681" cy="495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29241" y="2822664"/>
            <a:ext cx="1006702" cy="58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417562" y="3017298"/>
            <a:ext cx="908681" cy="495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31385" y="3670187"/>
            <a:ext cx="908681" cy="545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807635" y="3857551"/>
            <a:ext cx="908681" cy="433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676177" y="3662364"/>
            <a:ext cx="1006708" cy="495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533678" y="3804038"/>
            <a:ext cx="958731" cy="474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427601" y="3727921"/>
            <a:ext cx="1049150" cy="545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Next week</a:t>
            </a:r>
            <a:endParaRPr>
              <a:solidFill>
                <a:srgbClr val="F4CCCC"/>
              </a:solidFill>
            </a:endParaRPr>
          </a:p>
        </p:txBody>
      </p:sp>
      <p:sp>
        <p:nvSpPr>
          <p:cNvPr id="160" name="Google Shape;160;p20"/>
          <p:cNvSpPr txBox="1"/>
          <p:nvPr>
            <p:ph idx="1" type="body"/>
          </p:nvPr>
        </p:nvSpPr>
        <p:spPr>
          <a:xfrm>
            <a:off x="311700" y="1152475"/>
            <a:ext cx="8520600" cy="3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-311943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exend"/>
              <a:buChar char="-"/>
            </a:pPr>
            <a:r>
              <a:rPr lang="es" sz="2100">
                <a:solidFill>
                  <a:srgbClr val="B7B7B7"/>
                </a:solidFill>
              </a:rPr>
              <a:t>Training the model with </a:t>
            </a:r>
            <a:r>
              <a:rPr lang="es" sz="2100">
                <a:solidFill>
                  <a:schemeClr val="accent5"/>
                </a:solidFill>
              </a:rPr>
              <a:t>24*x blocks</a:t>
            </a:r>
            <a:r>
              <a:rPr lang="es" sz="2100">
                <a:solidFill>
                  <a:srgbClr val="B7B7B7"/>
                </a:solidFill>
              </a:rPr>
              <a:t> (x in 1..10) to check the </a:t>
            </a:r>
            <a:r>
              <a:rPr lang="es" sz="2100">
                <a:solidFill>
                  <a:schemeClr val="accent5"/>
                </a:solidFill>
              </a:rPr>
              <a:t>scalability potential</a:t>
            </a:r>
            <a:endParaRPr sz="2100">
              <a:solidFill>
                <a:schemeClr val="accent5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943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exend"/>
              <a:buChar char="-"/>
            </a:pPr>
            <a:r>
              <a:rPr lang="es" sz="2100">
                <a:solidFill>
                  <a:srgbClr val="B7B7B7"/>
                </a:solidFill>
              </a:rPr>
              <a:t>Visualization: </a:t>
            </a:r>
            <a:endParaRPr sz="2100">
              <a:solidFill>
                <a:srgbClr val="B7B7B7"/>
              </a:solidFill>
            </a:endParaRPr>
          </a:p>
          <a:p>
            <a:pPr indent="-311943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exend"/>
              <a:buChar char="-"/>
            </a:pPr>
            <a:r>
              <a:rPr lang="es" sz="2100">
                <a:solidFill>
                  <a:schemeClr val="accent5"/>
                </a:solidFill>
              </a:rPr>
              <a:t>Time </a:t>
            </a:r>
            <a:r>
              <a:rPr lang="es" sz="2100">
                <a:solidFill>
                  <a:srgbClr val="B7B7B7"/>
                </a:solidFill>
              </a:rPr>
              <a:t>and </a:t>
            </a:r>
            <a:r>
              <a:rPr lang="es" sz="2100">
                <a:solidFill>
                  <a:schemeClr val="accent5"/>
                </a:solidFill>
              </a:rPr>
              <a:t>RAM </a:t>
            </a:r>
            <a:r>
              <a:rPr lang="es" sz="2100">
                <a:solidFill>
                  <a:srgbClr val="B7B7B7"/>
                </a:solidFill>
              </a:rPr>
              <a:t>metrics</a:t>
            </a:r>
            <a:endParaRPr sz="2100">
              <a:solidFill>
                <a:srgbClr val="B7B7B7"/>
              </a:solidFill>
            </a:endParaRPr>
          </a:p>
          <a:p>
            <a:pPr indent="-311943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exend"/>
              <a:buChar char="-"/>
            </a:pPr>
            <a:r>
              <a:rPr lang="es" sz="2100">
                <a:solidFill>
                  <a:srgbClr val="B7B7B7"/>
                </a:solidFill>
              </a:rPr>
              <a:t>Model </a:t>
            </a:r>
            <a:r>
              <a:rPr lang="es" sz="2100">
                <a:solidFill>
                  <a:schemeClr val="accent5"/>
                </a:solidFill>
              </a:rPr>
              <a:t>performance </a:t>
            </a:r>
            <a:r>
              <a:rPr lang="es" sz="2100">
                <a:solidFill>
                  <a:srgbClr val="B7B7B7"/>
                </a:solidFill>
              </a:rPr>
              <a:t>metrics</a:t>
            </a:r>
            <a:endParaRPr sz="2100">
              <a:solidFill>
                <a:srgbClr val="B7B7B7"/>
              </a:solidFill>
            </a:endParaRPr>
          </a:p>
          <a:p>
            <a:pPr indent="-311943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Char char="-"/>
            </a:pPr>
            <a:r>
              <a:rPr lang="es" sz="2100">
                <a:solidFill>
                  <a:srgbClr val="B7B7B7"/>
                </a:solidFill>
              </a:rPr>
              <a:t>Control blocks </a:t>
            </a:r>
            <a:r>
              <a:rPr lang="es" sz="2100">
                <a:solidFill>
                  <a:schemeClr val="accent5"/>
                </a:solidFill>
              </a:rPr>
              <a:t>prediction vs real CC</a:t>
            </a:r>
            <a:r>
              <a:rPr lang="es" sz="2100">
                <a:solidFill>
                  <a:srgbClr val="B7B7B7"/>
                </a:solidFill>
              </a:rPr>
              <a:t> comparison</a:t>
            </a:r>
            <a:endParaRPr sz="2100">
              <a:solidFill>
                <a:srgbClr val="B7B7B7"/>
              </a:solidFill>
            </a:endParaRPr>
          </a:p>
          <a:p>
            <a:pPr indent="-311943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exend"/>
              <a:buChar char="-"/>
            </a:pPr>
            <a:r>
              <a:rPr lang="es" sz="2100">
                <a:solidFill>
                  <a:srgbClr val="B7B7B7"/>
                </a:solidFill>
                <a:latin typeface="Lexend"/>
                <a:ea typeface="Lexend"/>
                <a:cs typeface="Lexend"/>
                <a:sym typeface="Lexend"/>
              </a:rPr>
              <a:t>Finish </a:t>
            </a:r>
            <a:r>
              <a:rPr lang="es" sz="2100">
                <a:solidFill>
                  <a:schemeClr val="accent5"/>
                </a:solidFill>
              </a:rPr>
              <a:t>Prediction script</a:t>
            </a:r>
            <a:endParaRPr sz="2100">
              <a:solidFill>
                <a:schemeClr val="lt2"/>
              </a:solidFill>
            </a:endParaRPr>
          </a:p>
          <a:p>
            <a:pPr indent="-311943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 sz="2100">
                <a:solidFill>
                  <a:srgbClr val="B7B7B7"/>
                </a:solidFill>
              </a:rPr>
              <a:t>Finish Training + Prediction script </a:t>
            </a:r>
            <a:r>
              <a:rPr lang="es" sz="2100">
                <a:solidFill>
                  <a:schemeClr val="accent5"/>
                </a:solidFill>
              </a:rPr>
              <a:t>flowchart </a:t>
            </a:r>
            <a:endParaRPr sz="2100">
              <a:solidFill>
                <a:srgbClr val="B7B7B7"/>
              </a:solidFill>
            </a:endParaRPr>
          </a:p>
          <a:p>
            <a:pPr indent="-311943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Char char="-"/>
            </a:pPr>
            <a:r>
              <a:rPr lang="es" sz="2100">
                <a:solidFill>
                  <a:srgbClr val="B7B7B7"/>
                </a:solidFill>
              </a:rPr>
              <a:t>Decide whether to do </a:t>
            </a:r>
            <a:r>
              <a:rPr lang="es" sz="2100">
                <a:solidFill>
                  <a:schemeClr val="accent5"/>
                </a:solidFill>
              </a:rPr>
              <a:t>Feature Selection</a:t>
            </a:r>
            <a:r>
              <a:rPr lang="es" sz="2100">
                <a:solidFill>
                  <a:srgbClr val="B7B7B7"/>
                </a:solidFill>
              </a:rPr>
              <a:t>, </a:t>
            </a:r>
            <a:r>
              <a:rPr lang="es" sz="2100">
                <a:solidFill>
                  <a:schemeClr val="accent5"/>
                </a:solidFill>
              </a:rPr>
              <a:t>PCA </a:t>
            </a:r>
            <a:r>
              <a:rPr lang="es" sz="2100">
                <a:solidFill>
                  <a:srgbClr val="B7B7B7"/>
                </a:solidFill>
              </a:rPr>
              <a:t>and </a:t>
            </a:r>
            <a:r>
              <a:rPr lang="es" sz="2100">
                <a:solidFill>
                  <a:schemeClr val="accent5"/>
                </a:solidFill>
              </a:rPr>
              <a:t>Hyperparameter Search</a:t>
            </a:r>
            <a:endParaRPr sz="2100">
              <a:solidFill>
                <a:srgbClr val="B7B7B7"/>
              </a:solidFill>
            </a:endParaRPr>
          </a:p>
          <a:p>
            <a:pPr indent="-311943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Char char="-"/>
            </a:pPr>
            <a:r>
              <a:rPr lang="es" sz="2100">
                <a:solidFill>
                  <a:srgbClr val="B7B7B7"/>
                </a:solidFill>
              </a:rPr>
              <a:t>Continue writing the </a:t>
            </a:r>
            <a:r>
              <a:rPr lang="es" sz="2100">
                <a:solidFill>
                  <a:schemeClr val="accent5"/>
                </a:solidFill>
              </a:rPr>
              <a:t>document</a:t>
            </a:r>
            <a:endParaRPr sz="2100">
              <a:solidFill>
                <a:schemeClr val="accent5"/>
              </a:solidFill>
            </a:endParaRPr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2750" y="152400"/>
            <a:ext cx="518850" cy="553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3725" y="1607825"/>
            <a:ext cx="2459025" cy="215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20"/>
          <p:cNvCxnSpPr/>
          <p:nvPr/>
        </p:nvCxnSpPr>
        <p:spPr>
          <a:xfrm flipH="1" rot="10800000">
            <a:off x="4478100" y="3288300"/>
            <a:ext cx="1413300" cy="320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